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5" r:id="rId2"/>
    <p:sldMasterId id="2147483677" r:id="rId3"/>
  </p:sldMasterIdLst>
  <p:notesMasterIdLst>
    <p:notesMasterId r:id="rId20"/>
  </p:notesMasterIdLst>
  <p:sldIdLst>
    <p:sldId id="257" r:id="rId4"/>
    <p:sldId id="301" r:id="rId5"/>
    <p:sldId id="259" r:id="rId6"/>
    <p:sldId id="297" r:id="rId7"/>
    <p:sldId id="308" r:id="rId8"/>
    <p:sldId id="309" r:id="rId9"/>
    <p:sldId id="310" r:id="rId10"/>
    <p:sldId id="284" r:id="rId11"/>
    <p:sldId id="269" r:id="rId12"/>
    <p:sldId id="270" r:id="rId13"/>
    <p:sldId id="292" r:id="rId14"/>
    <p:sldId id="302" r:id="rId15"/>
    <p:sldId id="294" r:id="rId16"/>
    <p:sldId id="299" r:id="rId17"/>
    <p:sldId id="298" r:id="rId18"/>
    <p:sldId id="296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B563B-ABBA-4500-8C36-7035E814A77C}" type="datetimeFigureOut">
              <a:rPr lang="de-CH" smtClean="0"/>
              <a:t>10.06.2022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8D374-12DD-4178-AAE9-E89402E571B8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57867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99797" y="1124744"/>
            <a:ext cx="11260833" cy="53285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  <a:lvl2pPr marL="715963" indent="-358775">
              <a:defRPr baseline="0"/>
            </a:lvl2pPr>
          </a:lstStyle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400" dirty="0">
                <a:latin typeface="Arial" pitchFamily="34" charset="0"/>
                <a:cs typeface="Arial" pitchFamily="34" charset="0"/>
              </a:rPr>
              <a:t>Erste Ebene	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000" dirty="0">
                <a:latin typeface="Arial" pitchFamily="34" charset="0"/>
                <a:cs typeface="Arial" pitchFamily="34" charset="0"/>
              </a:rPr>
              <a:t>Zweite Ebene</a:t>
            </a:r>
            <a:endParaRPr lang="de-CH" sz="2400" dirty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de-CH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  <a:p>
            <a:pPr>
              <a:defRPr/>
            </a:pPr>
            <a:fld id="{6C58D6A9-BD3E-4FE1-A215-B0FB3D2D284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99797" y="239013"/>
            <a:ext cx="11260832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>
              <a:defRPr b="0" baseline="0"/>
            </a:lvl1pPr>
          </a:lstStyle>
          <a:p>
            <a:pPr algn="l"/>
            <a:r>
              <a:rPr lang="de-DE" sz="2800" b="1">
                <a:latin typeface="Arial" pitchFamily="34" charset="0"/>
                <a:cs typeface="Arial" pitchFamily="34" charset="0"/>
              </a:rPr>
              <a:t>Titelmasterformat durch Klicken bearbeiten</a:t>
            </a:r>
            <a:endParaRPr lang="de-CH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68491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106470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58403-59EF-4986-8142-D3B6B2C0912C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14422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421AA-75CF-4742-9CCD-2DDED3625597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729688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407BA-8604-4389-AB1B-299505D86DE8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692155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D232B-9BE4-42E4-90C7-B340F91E509E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256169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1B099-F16F-4D17-BF65-9E89396C991D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924523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A5003-9207-474E-892C-EB95C3ADA465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798894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2"/>
          <p:cNvSpPr>
            <a:spLocks noGrp="1"/>
          </p:cNvSpPr>
          <p:nvPr>
            <p:ph idx="12" hasCustomPrompt="1"/>
          </p:nvPr>
        </p:nvSpPr>
        <p:spPr>
          <a:xfrm>
            <a:off x="499797" y="1124744"/>
            <a:ext cx="11260833" cy="53285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/>
            </a:lvl1pPr>
            <a:lvl2pPr marL="715963" indent="-358775">
              <a:defRPr baseline="0"/>
            </a:lvl2pPr>
          </a:lstStyle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400" dirty="0">
                <a:latin typeface="Arial" pitchFamily="34" charset="0"/>
                <a:cs typeface="Arial" pitchFamily="34" charset="0"/>
              </a:rPr>
              <a:t>Erste Ebene	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r>
              <a:rPr lang="de-CH" sz="2000" dirty="0">
                <a:latin typeface="Arial" pitchFamily="34" charset="0"/>
                <a:cs typeface="Arial" pitchFamily="34" charset="0"/>
              </a:rPr>
              <a:t>Zweite Ebene</a:t>
            </a:r>
            <a:endParaRPr lang="de-CH" sz="2400" dirty="0"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§"/>
            </a:pPr>
            <a:endParaRPr lang="de-CH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99797" y="239013"/>
            <a:ext cx="11260832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>
              <a:defRPr b="0" baseline="0"/>
            </a:lvl1pPr>
          </a:lstStyle>
          <a:p>
            <a:pPr algn="l"/>
            <a:r>
              <a:rPr lang="de-DE" sz="2800" b="1">
                <a:latin typeface="Arial" pitchFamily="34" charset="0"/>
                <a:cs typeface="Arial" pitchFamily="34" charset="0"/>
              </a:rPr>
              <a:t>Titelmasterformat durch Klicken bearbeiten</a:t>
            </a:r>
            <a:endParaRPr lang="de-CH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568491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6626034"/>
      </p:ext>
    </p:extLst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 descr="sgb-logo-web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1" y="325439"/>
            <a:ext cx="3079751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76476"/>
            <a:ext cx="103632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ts val="4500"/>
              </a:lnSpc>
              <a:defRPr sz="2800" b="1"/>
            </a:lvl1pPr>
          </a:lstStyle>
          <a:p>
            <a:r>
              <a:rPr lang="de-DE" noProof="0"/>
              <a:t>Titelmasterformat durch Klicken bearbeiten</a:t>
            </a:r>
            <a:endParaRPr lang="de-CH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3500"/>
              </a:lnSpc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4ABDCE3-8271-478B-88FD-BCBF2505280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830" y="602086"/>
            <a:ext cx="3072341" cy="81801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7C0D679-7AF6-4A6D-B84E-A3DDA1C7B6B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15" y="803265"/>
            <a:ext cx="3220640" cy="38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40180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99798" y="239013"/>
            <a:ext cx="11164821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>
              <a:defRPr b="0" baseline="0"/>
            </a:lvl1pPr>
          </a:lstStyle>
          <a:p>
            <a:pPr algn="l"/>
            <a:r>
              <a:rPr lang="de-DE" sz="2800" b="1">
                <a:latin typeface="Arial" pitchFamily="34" charset="0"/>
                <a:cs typeface="Arial" pitchFamily="34" charset="0"/>
              </a:rPr>
              <a:t>Titelmasterformat durch Klicken bearbeiten</a:t>
            </a:r>
            <a:endParaRPr lang="de-CH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609600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074505"/>
      </p:ext>
    </p:extLst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 descr="sgb-logo-web.t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5001" y="325439"/>
            <a:ext cx="3079751" cy="124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76476"/>
            <a:ext cx="10363200" cy="1470025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ts val="4500"/>
              </a:lnSpc>
              <a:defRPr sz="2800" b="1"/>
            </a:lvl1pPr>
          </a:lstStyle>
          <a:p>
            <a:r>
              <a:rPr lang="de-DE" noProof="0"/>
              <a:t>Titelmasterformat durch Klicken bearbeiten</a:t>
            </a:r>
            <a:endParaRPr lang="de-CH" noProof="0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3500"/>
              </a:lnSpc>
              <a:spcBef>
                <a:spcPct val="0"/>
              </a:spcBef>
              <a:buFont typeface="Wingdings" pitchFamily="2" charset="2"/>
              <a:buNone/>
              <a:defRPr/>
            </a:lvl1pPr>
          </a:lstStyle>
          <a:p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</p:spTree>
    <p:extLst>
      <p:ext uri="{BB962C8B-B14F-4D97-AF65-F5344CB8AC3E}">
        <p14:creationId xmlns:p14="http://schemas.microsoft.com/office/powerpoint/2010/main" val="388379336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rste Eb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Futura Bk BT" pitchFamily="34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  <a:p>
            <a:pPr>
              <a:defRPr/>
            </a:pPr>
            <a:fld id="{6C58D6A9-BD3E-4FE1-A215-B0FB3D2D284A}" type="slidenum">
              <a:rPr lang="de-DE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de-DE">
              <a:solidFill>
                <a:srgbClr val="000000"/>
              </a:solidFill>
            </a:endParaRP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99798" y="239013"/>
            <a:ext cx="11164821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>
              <a:defRPr b="0" baseline="0"/>
            </a:lvl1pPr>
          </a:lstStyle>
          <a:p>
            <a:pPr algn="l"/>
            <a:r>
              <a:rPr lang="de-DE" sz="2800" b="1">
                <a:latin typeface="Arial" pitchFamily="34" charset="0"/>
                <a:cs typeface="Arial" pitchFamily="34" charset="0"/>
              </a:rPr>
              <a:t>Titelmasterformat durch Klicken bearbeiten</a:t>
            </a:r>
            <a:endParaRPr lang="de-CH" sz="2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609600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985984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de-DE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57188" indent="-357188">
              <a:buSzPct val="100000"/>
              <a:defRPr lang="de-DE" sz="28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15963" indent="-366713">
              <a:buSzPct val="75000"/>
              <a:defRPr lang="de-DE" sz="2400" baseline="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09650" indent="-293688">
              <a:buSzPct val="66000"/>
              <a:defRPr lang="de-DE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276350" indent="-292100">
              <a:buSzPct val="66000"/>
              <a:def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543050" indent="-290513">
              <a:buSzPct val="66000"/>
              <a:defRPr lang="de-CH" sz="18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7EDF3-88AB-4F38-B0A0-13FACE76112A}" type="slidenum">
              <a:rPr lang="de-DE"/>
              <a:pPr>
                <a:defRPr/>
              </a:pPr>
              <a:t>‹N°›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1916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FFEFFB-6F7F-4B3C-B11C-5EF524A3DD7B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963935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F5ACA-C1D9-4BF4-A1C1-EF22F422D88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1706779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C99D8-881F-4536-BD97-BF8724BF721A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758908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C0FEA-3596-48CC-8E79-D5B939898533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568548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EAF168-84F9-4459-B9C8-248099C11BA0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300981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08725"/>
            <a:ext cx="28448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dirty="0" smtClean="0">
                <a:latin typeface="NimbusSanNov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3085" y="6364288"/>
            <a:ext cx="5183716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 dirty="0" smtClean="0">
                <a:latin typeface="NimbusSanNovSemBol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B910B38-8C58-4D2D-8539-314398D723EB}" type="slidenum">
              <a:rPr lang="de-D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Grafik 6" descr="klein-sgb-logo-web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04918" y="6327775"/>
            <a:ext cx="191558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 txBox="1">
            <a:spLocks/>
          </p:cNvSpPr>
          <p:nvPr userDrawn="1"/>
        </p:nvSpPr>
        <p:spPr>
          <a:xfrm>
            <a:off x="499797" y="274638"/>
            <a:ext cx="10972800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chemeClr val="tx2"/>
                </a:solidFill>
                <a:latin typeface="NimbusSanNov" pitchFamily="18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9pPr>
          </a:lstStyle>
          <a:p>
            <a:pPr algn="l"/>
            <a:endParaRPr lang="de-CH" sz="2800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609600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98072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499797" y="274638"/>
            <a:ext cx="10972800" cy="625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12176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 thruBlk="1"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9pPr>
    </p:titleStyle>
    <p:bodyStyle>
      <a:lvl1pPr marL="357188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buChar char="§"/>
        <a:defRPr sz="24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15963" indent="-358775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§"/>
        <a:defRPr sz="2200" baseline="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073150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76350" indent="-203200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431925" indent="-1793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8859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6pPr>
      <a:lvl7pPr marL="23431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7pPr>
      <a:lvl8pPr marL="28003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8pPr>
      <a:lvl9pPr marL="32575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fr-FR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fr-FR"/>
              <a:t>Textmasterformate durch Klicken bearbeiten</a:t>
            </a:r>
          </a:p>
          <a:p>
            <a:pPr lvl="1"/>
            <a:r>
              <a:rPr lang="de-CH" altLang="fr-FR"/>
              <a:t>Zweite Ebene</a:t>
            </a:r>
          </a:p>
          <a:p>
            <a:pPr lvl="2"/>
            <a:r>
              <a:rPr lang="de-CH" altLang="fr-FR"/>
              <a:t>Dritte Ebene</a:t>
            </a:r>
          </a:p>
          <a:p>
            <a:pPr lvl="3"/>
            <a:r>
              <a:rPr lang="de-CH" altLang="fr-FR"/>
              <a:t>Vierte Ebene</a:t>
            </a:r>
          </a:p>
          <a:p>
            <a:pPr lvl="4"/>
            <a:r>
              <a:rPr lang="de-CH" altLang="fr-FR"/>
              <a:t>Fünfte Ebene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de-CH" altLang="fr-FR"/>
          </a:p>
        </p:txBody>
      </p:sp>
      <p:sp>
        <p:nvSpPr>
          <p:cNvPr id="90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BEA33C-C8DE-46B0-AA6A-21A8B7266649}" type="slidenum">
              <a:rPr lang="de-CH" altLang="fr-FR"/>
              <a:pPr>
                <a:defRPr/>
              </a:pPr>
              <a:t>‹N°›</a:t>
            </a:fld>
            <a:endParaRPr lang="de-CH" altLang="fr-FR"/>
          </a:p>
        </p:txBody>
      </p:sp>
    </p:spTree>
    <p:extLst>
      <p:ext uri="{BB962C8B-B14F-4D97-AF65-F5344CB8AC3E}">
        <p14:creationId xmlns:p14="http://schemas.microsoft.com/office/powerpoint/2010/main" val="21059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klein-sgb-logo-web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04918" y="6327775"/>
            <a:ext cx="191558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el 1"/>
          <p:cNvSpPr txBox="1">
            <a:spLocks/>
          </p:cNvSpPr>
          <p:nvPr userDrawn="1"/>
        </p:nvSpPr>
        <p:spPr>
          <a:xfrm>
            <a:off x="499797" y="274638"/>
            <a:ext cx="10972800" cy="634082"/>
          </a:xfrm>
          <a:prstGeom prst="rect">
            <a:avLst/>
          </a:prstGeom>
          <a:ln>
            <a:noFill/>
            <a:prstDash val="solid"/>
          </a:ln>
        </p:spPr>
        <p:txBody>
          <a:bodyPr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 baseline="0">
                <a:solidFill>
                  <a:schemeClr val="tx2"/>
                </a:solidFill>
                <a:latin typeface="NimbusSanNov" pitchFamily="18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NimbusSanNov" pitchFamily="18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utura Hv BT" pitchFamily="34" charset="0"/>
              </a:defRPr>
            </a:lvl9pPr>
          </a:lstStyle>
          <a:p>
            <a:pPr algn="l"/>
            <a:endParaRPr lang="de-CH" sz="2800" kern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609600" y="900000"/>
            <a:ext cx="11055019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980729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Titelplatzhalter 3"/>
          <p:cNvSpPr>
            <a:spLocks noGrp="1"/>
          </p:cNvSpPr>
          <p:nvPr>
            <p:ph type="title"/>
          </p:nvPr>
        </p:nvSpPr>
        <p:spPr>
          <a:xfrm>
            <a:off x="499797" y="274638"/>
            <a:ext cx="10972800" cy="625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21FAB731-C264-481A-9BEE-0FAB680BC66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166" y="6392730"/>
            <a:ext cx="1579893" cy="420647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6B738145-9411-46D7-B3C4-E4DA2CDF3ABA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3979" y="6496066"/>
            <a:ext cx="1755936" cy="208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3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</p:sldLayoutIdLst>
  <p:transition>
    <p:fade thruBlk="1"/>
  </p:transition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NimbusSanNov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utura Hv BT" pitchFamily="34" charset="0"/>
        </a:defRPr>
      </a:lvl9pPr>
    </p:titleStyle>
    <p:bodyStyle>
      <a:lvl1pPr marL="357188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100000"/>
        <a:buFont typeface="Wingdings" pitchFamily="2" charset="2"/>
        <a:buChar char="§"/>
        <a:defRPr sz="24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15963" indent="-358775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§"/>
        <a:defRPr sz="2200" baseline="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1073150" indent="-3571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18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276350" indent="-203200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431925" indent="-179388" algn="l" defTabSz="715963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SzPct val="66000"/>
        <a:buFont typeface="Wingdings" pitchFamily="2" charset="2"/>
        <a:buChar char="§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8859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6pPr>
      <a:lvl7pPr marL="23431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7pPr>
      <a:lvl8pPr marL="28003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8pPr>
      <a:lvl9pPr marL="3257550" indent="-227013" algn="l" defTabSz="715963" rtl="0" eaLnBrk="1" fontAlgn="base" hangingPunct="1">
        <a:spcBef>
          <a:spcPct val="20000"/>
        </a:spcBef>
        <a:spcAft>
          <a:spcPct val="0"/>
        </a:spcAft>
        <a:buSzPct val="35000"/>
        <a:buFont typeface="Wingdings" pitchFamily="2" charset="2"/>
        <a:buChar char="o"/>
        <a:defRPr sz="2000">
          <a:solidFill>
            <a:schemeClr val="tx1"/>
          </a:solidFill>
          <a:latin typeface="Futura Bk BT" pitchFamily="34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5625" y="2206770"/>
            <a:ext cx="8276456" cy="2448272"/>
          </a:xfrm>
        </p:spPr>
        <p:txBody>
          <a:bodyPr>
            <a:normAutofit fontScale="90000"/>
          </a:bodyPr>
          <a:lstStyle/>
          <a:p>
            <a:r>
              <a:rPr lang="fr-FR" b="1" dirty="0"/>
              <a:t/>
            </a:r>
            <a:br>
              <a:rPr lang="fr-FR" b="1" dirty="0"/>
            </a:br>
            <a:r>
              <a:rPr lang="fr-FR" sz="2000" dirty="0"/>
              <a:t/>
            </a:r>
            <a:br>
              <a:rPr lang="fr-FR" sz="2000" dirty="0"/>
            </a:br>
            <a:r>
              <a:rPr lang="de-CH" sz="27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Homeoffice – eine Kontextualisierung zwischen geltendem Recht und gewerkschaftlichen Forderungen </a:t>
            </a:r>
            <a:r>
              <a:rPr lang="de-CH" dirty="0"/>
              <a:t/>
            </a:r>
            <a:br>
              <a:rPr lang="de-CH" dirty="0"/>
            </a:br>
            <a:r>
              <a:rPr lang="de-CH" sz="2700" b="0" dirty="0"/>
              <a:t>Branchenlösung </a:t>
            </a:r>
            <a:r>
              <a:rPr lang="de-CH" sz="2700" b="0" dirty="0" smtClean="0"/>
              <a:t>NPO</a:t>
            </a:r>
            <a:br>
              <a:rPr lang="de-CH" sz="2700" b="0" dirty="0" smtClean="0"/>
            </a:br>
            <a:r>
              <a:rPr lang="de-CH" b="0" dirty="0"/>
              <a:t/>
            </a:r>
            <a:br>
              <a:rPr lang="de-CH" b="0" dirty="0"/>
            </a:br>
            <a:r>
              <a:rPr lang="fr-FR" sz="2700" b="0" dirty="0"/>
              <a:t>Dr. </a:t>
            </a:r>
            <a:r>
              <a:rPr lang="fr-FR" sz="2700" b="0" dirty="0" err="1"/>
              <a:t>iur</a:t>
            </a:r>
            <a:r>
              <a:rPr lang="fr-FR" sz="2700" b="0" dirty="0"/>
              <a:t>. Luca Cirigliano </a:t>
            </a:r>
            <a:r>
              <a:rPr lang="fr-FR" sz="2700" b="0" dirty="0" smtClean="0"/>
              <a:t/>
            </a:r>
            <a:br>
              <a:rPr lang="fr-FR" sz="2700" b="0" dirty="0" smtClean="0"/>
            </a:br>
            <a:r>
              <a:rPr lang="fr-FR" sz="2700" b="0" dirty="0" err="1" smtClean="0"/>
              <a:t>Zentralsekretär</a:t>
            </a:r>
            <a:r>
              <a:rPr lang="fr-FR" sz="2700" b="0" dirty="0" smtClean="0"/>
              <a:t> </a:t>
            </a:r>
            <a:r>
              <a:rPr lang="fr-FR" sz="2700" b="0" dirty="0"/>
              <a:t>SGB</a:t>
            </a:r>
            <a:br>
              <a:rPr lang="fr-FR" sz="2700" b="0" dirty="0"/>
            </a:br>
            <a:r>
              <a:rPr lang="de-CH" sz="2000" dirty="0"/>
              <a:t/>
            </a:r>
            <a:br>
              <a:rPr lang="de-CH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788098514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8640" y="1268761"/>
            <a:ext cx="9662160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dirty="0"/>
              <a:t>Fazit: Vorgehen</a:t>
            </a:r>
          </a:p>
          <a:p>
            <a:r>
              <a:rPr lang="de-CH" sz="2400" dirty="0"/>
              <a:t>Bei Planung von Grossraumbüros sind Mitarbeitende und </a:t>
            </a:r>
            <a:r>
              <a:rPr lang="de-CH" sz="2400" dirty="0" smtClean="0"/>
              <a:t>PeKo </a:t>
            </a:r>
            <a:r>
              <a:rPr lang="de-CH" sz="2400" dirty="0"/>
              <a:t>einzubeziehen (Art. 328 OR, Art. 6 </a:t>
            </a:r>
            <a:r>
              <a:rPr lang="de-CH" sz="2400" dirty="0" err="1"/>
              <a:t>ArG</a:t>
            </a:r>
            <a:r>
              <a:rPr lang="de-CH" sz="2400" dirty="0"/>
              <a:t>, insbesondere Art. 6 Abs. 3 </a:t>
            </a:r>
            <a:r>
              <a:rPr lang="de-CH" sz="2400" dirty="0" err="1"/>
              <a:t>ArG</a:t>
            </a:r>
            <a:r>
              <a:rPr lang="de-CH" sz="2400" dirty="0"/>
              <a:t>).</a:t>
            </a:r>
          </a:p>
          <a:p>
            <a:r>
              <a:rPr lang="de-CH" sz="2400" dirty="0"/>
              <a:t>Bei Problemen: Anspruch auf Homeoffice oder andere Massnahmen.</a:t>
            </a:r>
          </a:p>
          <a:p>
            <a:r>
              <a:rPr lang="de-CH" sz="2400" dirty="0"/>
              <a:t>Wer ein Arztzeugnis mitbringt, kann sich wehren.</a:t>
            </a:r>
          </a:p>
          <a:p>
            <a:r>
              <a:rPr lang="de-CH" sz="2400" dirty="0"/>
              <a:t>Bei Entlassung: Klage auf </a:t>
            </a:r>
            <a:r>
              <a:rPr lang="de-CH" sz="2400" dirty="0" err="1"/>
              <a:t>Missbräuchlichkeit</a:t>
            </a:r>
            <a:r>
              <a:rPr lang="de-CH" sz="2400" dirty="0"/>
              <a:t>.</a:t>
            </a:r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8640" y="260648"/>
            <a:ext cx="9579808" cy="639352"/>
          </a:xfrm>
        </p:spPr>
        <p:txBody>
          <a:bodyPr>
            <a:normAutofit/>
          </a:bodyPr>
          <a:lstStyle/>
          <a:p>
            <a:r>
              <a:rPr lang="de-CH" dirty="0"/>
              <a:t>Anspruch auf Homeoffice?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336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2015" y="1268761"/>
            <a:ext cx="9678785" cy="4896543"/>
          </a:xfrm>
        </p:spPr>
        <p:txBody>
          <a:bodyPr>
            <a:normAutofit/>
          </a:bodyPr>
          <a:lstStyle/>
          <a:p>
            <a:r>
              <a:rPr lang="de-DE" sz="2400" dirty="0"/>
              <a:t>Normalfall: Arbeitsort ist wesentlicher Bestandteil des Arbeitsvertrages gem. Art. 319 OR, daher gilt:</a:t>
            </a:r>
          </a:p>
          <a:p>
            <a:pPr lvl="1"/>
            <a:r>
              <a:rPr lang="de-DE" sz="2000" dirty="0"/>
              <a:t>Homeoffice ist entweder von Anfang an vertraglich </a:t>
            </a:r>
            <a:r>
              <a:rPr lang="de-DE" sz="2000" dirty="0" smtClean="0"/>
              <a:t>vorgesehen,</a:t>
            </a:r>
            <a:endParaRPr lang="de-DE" sz="2000" dirty="0"/>
          </a:p>
          <a:p>
            <a:pPr lvl="1"/>
            <a:r>
              <a:rPr lang="de-DE" sz="2000" dirty="0"/>
              <a:t>oder kann im Einverständnis mit der </a:t>
            </a:r>
            <a:r>
              <a:rPr lang="de-DE" sz="2000" dirty="0" err="1"/>
              <a:t>arbeitnehmenden</a:t>
            </a:r>
            <a:r>
              <a:rPr lang="de-DE" sz="2000" dirty="0"/>
              <a:t> Person angeordnet werden (d.h. grundsätzlich keine einseitige Anordnung durch Arbeitgeber).</a:t>
            </a:r>
          </a:p>
          <a:p>
            <a:pPr lvl="1"/>
            <a:r>
              <a:rPr lang="de-DE" sz="2000" dirty="0"/>
              <a:t>Falls Mobilitätsklause im Arbeitsvertrag (Art. 321 d Abs. 1 und 2 OR): Arbeitgeber darf bei Bedarf Homeoffice anordnen.</a:t>
            </a:r>
          </a:p>
          <a:p>
            <a:pPr lvl="1"/>
            <a:r>
              <a:rPr lang="de-DE" sz="2000" dirty="0"/>
              <a:t>Änderungskündigung</a:t>
            </a:r>
            <a:endParaRPr lang="de-CH" sz="2000" dirty="0"/>
          </a:p>
          <a:p>
            <a:r>
              <a:rPr lang="de-CH" sz="2400" dirty="0"/>
              <a:t>Behördliche Anordnung (</a:t>
            </a:r>
            <a:r>
              <a:rPr lang="de-CH" sz="2400" dirty="0" smtClean="0"/>
              <a:t>Bspw. </a:t>
            </a:r>
            <a:r>
              <a:rPr lang="de-CH" sz="2400" dirty="0" err="1"/>
              <a:t>Covid</a:t>
            </a:r>
            <a:r>
              <a:rPr lang="de-CH" sz="2400" dirty="0"/>
              <a:t>)</a:t>
            </a:r>
          </a:p>
          <a:p>
            <a:pPr lvl="1"/>
            <a:r>
              <a:rPr lang="de-DE" sz="2000" dirty="0"/>
              <a:t>Quarantäne: Arbeitgeber darf Homeoffice einseitig anordnen, </a:t>
            </a:r>
            <a:r>
              <a:rPr lang="de-DE" sz="2000" dirty="0" smtClean="0"/>
              <a:t>sofern </a:t>
            </a:r>
            <a:r>
              <a:rPr lang="de-DE" sz="2000" dirty="0"/>
              <a:t>möglich und zumutbar.</a:t>
            </a:r>
          </a:p>
          <a:p>
            <a:pPr lvl="1"/>
            <a:r>
              <a:rPr lang="de-DE" sz="2000" dirty="0"/>
              <a:t>Homeoffice-Pflicht: </a:t>
            </a:r>
            <a:r>
              <a:rPr lang="de-DE" sz="2000" dirty="0" err="1"/>
              <a:t>Arbeitnehmende</a:t>
            </a:r>
            <a:r>
              <a:rPr lang="de-DE" sz="2000" dirty="0"/>
              <a:t> müssen gestützt auf die Treuepflicht gem. Art. 321a OR Folge leisten.</a:t>
            </a:r>
            <a:endParaRPr lang="de-CH" sz="20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2015" y="260648"/>
            <a:ext cx="9596433" cy="639352"/>
          </a:xfrm>
        </p:spPr>
        <p:txBody>
          <a:bodyPr>
            <a:normAutofit/>
          </a:bodyPr>
          <a:lstStyle/>
          <a:p>
            <a:r>
              <a:rPr lang="de-CH" dirty="0"/>
              <a:t>Verpflichtung zu Homeoffice?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7216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2015" y="1268761"/>
            <a:ext cx="9678785" cy="4896543"/>
          </a:xfrm>
        </p:spPr>
        <p:txBody>
          <a:bodyPr>
            <a:normAutofit/>
          </a:bodyPr>
          <a:lstStyle/>
          <a:p>
            <a:r>
              <a:rPr lang="de-DE" sz="2400" dirty="0"/>
              <a:t>Recht auf Rückkehr an den Arbeitsplatz ist von zentraler </a:t>
            </a:r>
            <a:r>
              <a:rPr lang="de-DE" sz="2400" dirty="0" smtClean="0"/>
              <a:t>Bedeutung.</a:t>
            </a:r>
            <a:endParaRPr lang="de-DE" sz="2400" dirty="0"/>
          </a:p>
          <a:p>
            <a:r>
              <a:rPr lang="de-DE" sz="2400" dirty="0"/>
              <a:t>Der Arbeitgeber muss jederzeit </a:t>
            </a:r>
            <a:r>
              <a:rPr lang="de-DE" sz="2400" dirty="0" smtClean="0"/>
              <a:t>einen </a:t>
            </a:r>
            <a:r>
              <a:rPr lang="de-DE" sz="2400" dirty="0"/>
              <a:t>qualitativ hochstehenden Arbeitsplatz </a:t>
            </a:r>
            <a:r>
              <a:rPr lang="de-DE" sz="2400" dirty="0" smtClean="0"/>
              <a:t>bereithalten.</a:t>
            </a:r>
            <a:endParaRPr lang="de-DE" sz="2400" dirty="0"/>
          </a:p>
          <a:p>
            <a:r>
              <a:rPr lang="de-DE" sz="2400" dirty="0"/>
              <a:t>Einhaltung von ArG</a:t>
            </a:r>
          </a:p>
          <a:p>
            <a:r>
              <a:rPr lang="de-DE" sz="2400" dirty="0"/>
              <a:t>Keine Stressoren wie „Suche nach Arbeitsplatz“ im </a:t>
            </a:r>
            <a:r>
              <a:rPr lang="de-DE" sz="2400" dirty="0" err="1"/>
              <a:t>Grossraumbüro</a:t>
            </a:r>
            <a:endParaRPr lang="de-DE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2015" y="260648"/>
            <a:ext cx="9596433" cy="639352"/>
          </a:xfrm>
        </p:spPr>
        <p:txBody>
          <a:bodyPr>
            <a:normAutofit/>
          </a:bodyPr>
          <a:lstStyle/>
          <a:p>
            <a:r>
              <a:rPr lang="de-CH" dirty="0"/>
              <a:t>Recht auf Rückkehr?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15677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3702" y="1268761"/>
            <a:ext cx="9687098" cy="4896543"/>
          </a:xfrm>
        </p:spPr>
        <p:txBody>
          <a:bodyPr>
            <a:normAutofit/>
          </a:bodyPr>
          <a:lstStyle/>
          <a:p>
            <a:r>
              <a:rPr lang="de-DE" sz="2400" dirty="0"/>
              <a:t>Rechtsgrundlagen</a:t>
            </a:r>
          </a:p>
          <a:p>
            <a:pPr lvl="1"/>
            <a:r>
              <a:rPr lang="de-DE" sz="2000" dirty="0"/>
              <a:t>Art. 328 OR</a:t>
            </a:r>
          </a:p>
          <a:p>
            <a:pPr lvl="1"/>
            <a:r>
              <a:rPr lang="de-DE" sz="2000" dirty="0"/>
              <a:t>Art. 82 UVG</a:t>
            </a:r>
          </a:p>
          <a:p>
            <a:pPr lvl="1"/>
            <a:r>
              <a:rPr lang="de-DE" sz="2000" dirty="0"/>
              <a:t>Art. 6 </a:t>
            </a:r>
            <a:r>
              <a:rPr lang="de-DE" sz="2000" dirty="0" err="1"/>
              <a:t>ArG</a:t>
            </a:r>
            <a:endParaRPr lang="de-CH" sz="2000" dirty="0"/>
          </a:p>
          <a:p>
            <a:r>
              <a:rPr lang="de-CH" sz="2400" dirty="0"/>
              <a:t>Grundsatz: Je besser der Arbeitsplatz eingerichtet ist, desto kleiner ist das Risiko körperlicher Beschwerden. Diese können Arbeitsausfälle zur Folge haben und ihrerseits den </a:t>
            </a:r>
            <a:r>
              <a:rPr lang="de-CH" sz="2400" dirty="0" smtClean="0"/>
              <a:t>Betrieb </a:t>
            </a:r>
            <a:r>
              <a:rPr lang="de-CH" sz="2400" dirty="0"/>
              <a:t>belasten.</a:t>
            </a:r>
          </a:p>
          <a:p>
            <a:r>
              <a:rPr lang="de-CH" sz="2400" dirty="0"/>
              <a:t>Wenn Ergonomie nicht eingehalten wird, dann haftet der Arbeitgeber bei </a:t>
            </a:r>
            <a:r>
              <a:rPr lang="de-CH" sz="2400" dirty="0" smtClean="0"/>
              <a:t>Schäden.</a:t>
            </a:r>
            <a:endParaRPr lang="de-CH" sz="2400" dirty="0"/>
          </a:p>
          <a:p>
            <a:r>
              <a:rPr lang="de-CH" sz="2400" dirty="0"/>
              <a:t>Ergonomie im Homeoffice wird von </a:t>
            </a:r>
            <a:r>
              <a:rPr lang="de-CH" sz="2400" dirty="0" smtClean="0"/>
              <a:t>Arbeitsinspektor/-innen überprüft.</a:t>
            </a: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3702" y="260648"/>
            <a:ext cx="9604746" cy="639352"/>
          </a:xfrm>
        </p:spPr>
        <p:txBody>
          <a:bodyPr>
            <a:normAutofit/>
          </a:bodyPr>
          <a:lstStyle/>
          <a:p>
            <a:r>
              <a:rPr lang="de-CH" dirty="0"/>
              <a:t>Ergonomie am Arbeitsplatz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373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3702" y="1268761"/>
            <a:ext cx="9687098" cy="4896543"/>
          </a:xfrm>
        </p:spPr>
        <p:txBody>
          <a:bodyPr>
            <a:normAutofit/>
          </a:bodyPr>
          <a:lstStyle/>
          <a:p>
            <a:r>
              <a:rPr lang="de-DE" sz="2400" dirty="0"/>
              <a:t>Elemente eines gut eingerichteten Arbeitsplatzes:</a:t>
            </a:r>
          </a:p>
          <a:p>
            <a:pPr lvl="1"/>
            <a:r>
              <a:rPr lang="de-CH" sz="2000" dirty="0"/>
              <a:t>genügend Arbeitsfläche (ideale Tischgrösse: 160 x 80 cm); </a:t>
            </a:r>
          </a:p>
          <a:p>
            <a:pPr lvl="1"/>
            <a:r>
              <a:rPr lang="de-CH" sz="2000" dirty="0"/>
              <a:t>höhenverstellbarer Stuhl (Füsse fest auf dem Boden und Tastatur mit locker hängenden Schultern bedienbar); </a:t>
            </a:r>
          </a:p>
          <a:p>
            <a:pPr lvl="1"/>
            <a:r>
              <a:rPr lang="de-CH" sz="2000" dirty="0"/>
              <a:t>externer Bildschirm; </a:t>
            </a:r>
          </a:p>
          <a:p>
            <a:pPr lvl="1"/>
            <a:r>
              <a:rPr lang="de-CH" sz="2000" dirty="0"/>
              <a:t>Maus und externe Tastatur; </a:t>
            </a:r>
          </a:p>
          <a:p>
            <a:pPr lvl="1"/>
            <a:r>
              <a:rPr lang="de-CH" sz="2000" dirty="0"/>
              <a:t>genügend Bewegungsraum um die Arbeitsfläche herum; </a:t>
            </a:r>
          </a:p>
          <a:p>
            <a:pPr lvl="1"/>
            <a:r>
              <a:rPr lang="de-CH" sz="2000" dirty="0"/>
              <a:t>gute Arbeitsplatzbeleuchtung zur Vermeidung direkter oder indirekter Blendungen; </a:t>
            </a:r>
          </a:p>
          <a:p>
            <a:pPr lvl="1"/>
            <a:r>
              <a:rPr lang="de-CH" sz="2000" dirty="0"/>
              <a:t>Sicht ins Freie/Fenster. </a:t>
            </a:r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3702" y="260648"/>
            <a:ext cx="9604746" cy="639352"/>
          </a:xfrm>
        </p:spPr>
        <p:txBody>
          <a:bodyPr>
            <a:normAutofit/>
          </a:bodyPr>
          <a:lstStyle/>
          <a:p>
            <a:r>
              <a:rPr lang="de-CH" dirty="0"/>
              <a:t>Ergonomie am Arbeitsplatz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22447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Best Practice/Empfehlungen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196752"/>
            <a:ext cx="9772667" cy="5472608"/>
          </a:xfrm>
        </p:spPr>
        <p:txBody>
          <a:bodyPr>
            <a:normAutofit fontScale="92500" lnSpcReduction="20000"/>
          </a:bodyPr>
          <a:lstStyle/>
          <a:p>
            <a:r>
              <a:rPr lang="de-CH" sz="2600" dirty="0"/>
              <a:t>Reglement zu Homeoffice mit folgenden Punkten:</a:t>
            </a:r>
          </a:p>
          <a:p>
            <a:pPr lvl="1"/>
            <a:r>
              <a:rPr lang="de-DE" dirty="0"/>
              <a:t>Umfang des Homeoffice</a:t>
            </a:r>
          </a:p>
          <a:p>
            <a:pPr lvl="1"/>
            <a:r>
              <a:rPr lang="de-DE" dirty="0" err="1"/>
              <a:t>Regelmässige</a:t>
            </a:r>
            <a:r>
              <a:rPr lang="de-DE" dirty="0"/>
              <a:t> Feedbacks zu Art und Weise der Arbeit durch </a:t>
            </a:r>
            <a:r>
              <a:rPr lang="de-DE" dirty="0" smtClean="0"/>
              <a:t>vorgesetzte Person/Mitarbeitergespräche</a:t>
            </a:r>
            <a:endParaRPr lang="de-DE" dirty="0"/>
          </a:p>
          <a:p>
            <a:pPr lvl="1"/>
            <a:r>
              <a:rPr lang="de-DE" dirty="0"/>
              <a:t>Regelungen der Erreichbarkeit und Antwortzeiten z.B. via Telefon oder Mail</a:t>
            </a:r>
          </a:p>
          <a:p>
            <a:pPr lvl="1"/>
            <a:r>
              <a:rPr lang="de-DE" dirty="0"/>
              <a:t>Sozialer Austausch mit dem Team (virtuelle Kaffeepause)</a:t>
            </a:r>
          </a:p>
          <a:p>
            <a:pPr lvl="1"/>
            <a:r>
              <a:rPr lang="de-DE" dirty="0"/>
              <a:t>Art und Weise der niederschwelligen Arbeitszeiterfassung</a:t>
            </a:r>
          </a:p>
          <a:p>
            <a:pPr lvl="1"/>
            <a:r>
              <a:rPr lang="de-DE" dirty="0"/>
              <a:t>Einhaltung der Bestimmungen zu Arbeits- und Ruhezeiten </a:t>
            </a:r>
            <a:r>
              <a:rPr lang="de-DE" dirty="0" err="1"/>
              <a:t>gemäss</a:t>
            </a:r>
            <a:r>
              <a:rPr lang="de-DE" dirty="0"/>
              <a:t> Arbeitsgesetz</a:t>
            </a:r>
          </a:p>
          <a:p>
            <a:pPr lvl="1"/>
            <a:r>
              <a:rPr lang="de-DE" dirty="0"/>
              <a:t>Nacht- und Sonntagsarbeitsverbot</a:t>
            </a:r>
          </a:p>
          <a:p>
            <a:pPr lvl="1"/>
            <a:r>
              <a:rPr lang="de-DE" dirty="0"/>
              <a:t>Vorgaben betreffend Einrichtung des Homeoffice-Arbeitsplatzes</a:t>
            </a:r>
          </a:p>
          <a:p>
            <a:pPr lvl="1"/>
            <a:r>
              <a:rPr lang="de-DE" dirty="0"/>
              <a:t>Ausrüstung mit Geräten und Material sowie Entschädigung</a:t>
            </a:r>
          </a:p>
          <a:p>
            <a:pPr lvl="1"/>
            <a:r>
              <a:rPr lang="de-DE" dirty="0"/>
              <a:t>Verhalten bei Störungen</a:t>
            </a:r>
          </a:p>
          <a:p>
            <a:pPr lvl="1"/>
            <a:r>
              <a:rPr lang="de-DE" dirty="0"/>
              <a:t>Regelung zu Geheimhaltung und Datenschutz</a:t>
            </a:r>
          </a:p>
          <a:p>
            <a:pPr lvl="1"/>
            <a:r>
              <a:rPr lang="de-DE" dirty="0"/>
              <a:t>Recht auf Rückkehr </a:t>
            </a:r>
            <a:endParaRPr lang="de-CH" dirty="0"/>
          </a:p>
          <a:p>
            <a:endParaRPr lang="de-CH" dirty="0"/>
          </a:p>
          <a:p>
            <a:endParaRPr lang="de-CH" dirty="0"/>
          </a:p>
          <a:p>
            <a:pPr lvl="1"/>
            <a:endParaRPr lang="de-CH" dirty="0"/>
          </a:p>
          <a:p>
            <a:pPr lvl="1"/>
            <a:endParaRPr lang="de-CH" dirty="0"/>
          </a:p>
          <a:p>
            <a:endParaRPr lang="de-CH" dirty="0"/>
          </a:p>
          <a:p>
            <a:pPr lvl="1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15 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815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Reader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196752"/>
            <a:ext cx="9772667" cy="5472608"/>
          </a:xfrm>
        </p:spPr>
        <p:txBody>
          <a:bodyPr>
            <a:normAutofit/>
          </a:bodyPr>
          <a:lstStyle/>
          <a:p>
            <a:r>
              <a:rPr lang="de-DE" sz="2200" dirty="0"/>
              <a:t>Sabine Steiger-</a:t>
            </a:r>
            <a:r>
              <a:rPr lang="de-DE" sz="2200" dirty="0" err="1"/>
              <a:t>Sackmann</a:t>
            </a:r>
            <a:r>
              <a:rPr lang="de-DE" sz="2200" dirty="0"/>
              <a:t>, Arbeitsrechtlicher Reformbedarf für Homeoffice-Arbeit, ARV 2020, S. 300 ff.</a:t>
            </a:r>
          </a:p>
          <a:p>
            <a:r>
              <a:rPr lang="de-DE" sz="2200" dirty="0"/>
              <a:t>Kurt </a:t>
            </a:r>
            <a:r>
              <a:rPr lang="de-DE" sz="2200" dirty="0" err="1"/>
              <a:t>Pärli</a:t>
            </a:r>
            <a:r>
              <a:rPr lang="de-DE" sz="2200" dirty="0"/>
              <a:t>/Jonas </a:t>
            </a:r>
            <a:r>
              <a:rPr lang="de-DE" sz="2200" dirty="0" err="1"/>
              <a:t>Eggmann</a:t>
            </a:r>
            <a:r>
              <a:rPr lang="de-DE" sz="2200" dirty="0"/>
              <a:t>, Ausgewählte Rechtsfragen des Homeoffice - Im Zusammenhang mit der Corona-Pandemie und darüber hinaus, </a:t>
            </a:r>
            <a:r>
              <a:rPr lang="de-DE" sz="2200" dirty="0" err="1"/>
              <a:t>Jusletter</a:t>
            </a:r>
            <a:r>
              <a:rPr lang="de-DE" sz="2200" dirty="0"/>
              <a:t> 22. Februar 2021</a:t>
            </a:r>
          </a:p>
          <a:p>
            <a:r>
              <a:rPr lang="de-DE" sz="2200" dirty="0"/>
              <a:t>Luca Cirigliano/Jens Niemeyer, Homeoffice: rechtliche Regelung sowie Mustervertrag für die Praxis, SGB-Dossier Nr. 143, 2020</a:t>
            </a:r>
          </a:p>
          <a:p>
            <a:r>
              <a:rPr lang="de-CH" sz="2200" dirty="0"/>
              <a:t>Bundesverwaltungsgerichtsurteil A-5819/2016 vom 22. November 2017 (Anspruch auf Homeoffice)</a:t>
            </a:r>
          </a:p>
          <a:p>
            <a:r>
              <a:rPr lang="de-CH" sz="2200" dirty="0"/>
              <a:t>Bundesgerichtsurteil 4A_533/2018 vom 23. April 2019 (Entschädigung für Mietkosten privater Wohnraum)</a:t>
            </a:r>
          </a:p>
          <a:p>
            <a:r>
              <a:rPr lang="de-CH" sz="2200" dirty="0"/>
              <a:t>Bundesgerichtsurteil 4A_236/2021 vom 2. August 2012 (Geheimhaltung)</a:t>
            </a:r>
          </a:p>
          <a:p>
            <a:endParaRPr lang="de-CH" dirty="0"/>
          </a:p>
          <a:p>
            <a:endParaRPr lang="de-CH" dirty="0"/>
          </a:p>
          <a:p>
            <a:pPr lvl="1"/>
            <a:endParaRPr lang="de-CH" dirty="0"/>
          </a:p>
          <a:p>
            <a:pPr marL="349250" lvl="1" indent="0">
              <a:buNone/>
            </a:pPr>
            <a:endParaRPr lang="de-CH" dirty="0"/>
          </a:p>
          <a:p>
            <a:endParaRPr lang="de-CH" dirty="0"/>
          </a:p>
          <a:p>
            <a:pPr lvl="1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000000"/>
                </a:solidFill>
              </a:rPr>
              <a:t>16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3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0327" y="1340770"/>
            <a:ext cx="9670473" cy="3987688"/>
          </a:xfrm>
        </p:spPr>
        <p:txBody>
          <a:bodyPr>
            <a:normAutofit/>
          </a:bodyPr>
          <a:lstStyle/>
          <a:p>
            <a:r>
              <a:rPr lang="de-DE" sz="2400" dirty="0"/>
              <a:t>Andere Länder kennen (neu) teilweise zahlreiche Gesetzesbestimmungen zu Homeoffice.</a:t>
            </a:r>
          </a:p>
          <a:p>
            <a:r>
              <a:rPr lang="de-DE" sz="2400" dirty="0"/>
              <a:t>Homeoffice-Arbeit ist im Schweizer Recht nicht explizit geregelt.</a:t>
            </a:r>
          </a:p>
          <a:p>
            <a:r>
              <a:rPr lang="de-DE" sz="2400" dirty="0"/>
              <a:t>Es gibt daher gewisse ungeregelte oder unklare Fragen.</a:t>
            </a:r>
          </a:p>
          <a:p>
            <a:r>
              <a:rPr lang="de-DE" sz="2400" dirty="0"/>
              <a:t>Erst wenige Betriebe kennen Homeoffice-Reglemente (z.B. </a:t>
            </a:r>
            <a:r>
              <a:rPr lang="de-DE" sz="2400" dirty="0" err="1"/>
              <a:t>Kispi</a:t>
            </a:r>
            <a:r>
              <a:rPr lang="de-DE" sz="2400" dirty="0"/>
              <a:t> Ostschweiz). GAV zum Homeoffice sind am </a:t>
            </a:r>
            <a:r>
              <a:rPr lang="de-DE" sz="2400" dirty="0" smtClean="0"/>
              <a:t>Entstehen</a:t>
            </a:r>
            <a:r>
              <a:rPr lang="de-DE" sz="2400" dirty="0"/>
              <a:t>. </a:t>
            </a:r>
          </a:p>
          <a:p>
            <a:r>
              <a:rPr lang="de-DE" sz="2400" dirty="0"/>
              <a:t>Diverse Kantone haben Merkblätter/Weisungen erlassen (z.B. Kantone Bern, Zürich, St. Gallen).</a:t>
            </a:r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327" y="260648"/>
            <a:ext cx="9588121" cy="639352"/>
          </a:xfrm>
        </p:spPr>
        <p:txBody>
          <a:bodyPr>
            <a:normAutofit/>
          </a:bodyPr>
          <a:lstStyle/>
          <a:p>
            <a:r>
              <a:rPr lang="de-CH" dirty="0"/>
              <a:t>Ausgangslage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4788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FD2468-8501-42DD-9163-86FFF8C61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Anwendbarkeit des </a:t>
            </a:r>
            <a:r>
              <a:rPr lang="de-CH" dirty="0" err="1"/>
              <a:t>ArG</a:t>
            </a:r>
            <a:r>
              <a:rPr lang="de-CH" dirty="0"/>
              <a:t> bei Homeoffice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AFF3B4C-4E32-4771-AD6F-00F901BD1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797" y="980728"/>
            <a:ext cx="10654158" cy="5472608"/>
          </a:xfrm>
        </p:spPr>
        <p:txBody>
          <a:bodyPr>
            <a:normAutofit/>
          </a:bodyPr>
          <a:lstStyle/>
          <a:p>
            <a:r>
              <a:rPr lang="de-DE" sz="2400" dirty="0"/>
              <a:t>Homeoffice fällt unter den Anwendungsbereich des </a:t>
            </a:r>
            <a:r>
              <a:rPr lang="de-DE" sz="2400" dirty="0" err="1"/>
              <a:t>ArG</a:t>
            </a:r>
            <a:r>
              <a:rPr lang="de-DE" sz="2400" dirty="0"/>
              <a:t>.</a:t>
            </a:r>
            <a:endParaRPr lang="de-CH" sz="2400" dirty="0"/>
          </a:p>
          <a:p>
            <a:r>
              <a:rPr lang="de-CH" sz="2400" dirty="0"/>
              <a:t>Keine Ausnahmebestimmung:</a:t>
            </a:r>
          </a:p>
          <a:p>
            <a:pPr lvl="1"/>
            <a:r>
              <a:rPr lang="de-CH" sz="2200" dirty="0" smtClean="0"/>
              <a:t>weder </a:t>
            </a:r>
            <a:r>
              <a:rPr lang="de-CH" sz="2200" dirty="0"/>
              <a:t>Heimarbeit i.S.v. Art. 351 OR bzw. </a:t>
            </a:r>
            <a:r>
              <a:rPr lang="de-CH" sz="2200" dirty="0" err="1"/>
              <a:t>HArG</a:t>
            </a:r>
            <a:r>
              <a:rPr lang="de-CH" sz="2200" dirty="0"/>
              <a:t> (Art. 3 </a:t>
            </a:r>
            <a:r>
              <a:rPr lang="de-CH" sz="2200" dirty="0" err="1"/>
              <a:t>lit</a:t>
            </a:r>
            <a:r>
              <a:rPr lang="de-CH" sz="2200" dirty="0"/>
              <a:t>. a </a:t>
            </a:r>
            <a:r>
              <a:rPr lang="de-CH" sz="2200" dirty="0" err="1"/>
              <a:t>ArG</a:t>
            </a:r>
            <a:r>
              <a:rPr lang="de-CH" sz="2200" dirty="0"/>
              <a:t> als Ausnahme greift damit nicht)</a:t>
            </a:r>
          </a:p>
          <a:p>
            <a:pPr lvl="1"/>
            <a:r>
              <a:rPr lang="de-CH" sz="2200" dirty="0"/>
              <a:t>noch Ausnahme für private Haushalte i.S.v. Art. 2 </a:t>
            </a:r>
            <a:r>
              <a:rPr lang="de-CH" sz="2200" dirty="0" err="1"/>
              <a:t>lit</a:t>
            </a:r>
            <a:r>
              <a:rPr lang="de-CH" sz="2200" dirty="0"/>
              <a:t>. g </a:t>
            </a:r>
            <a:r>
              <a:rPr lang="de-CH" sz="2200" dirty="0" err="1"/>
              <a:t>ArG</a:t>
            </a:r>
            <a:r>
              <a:rPr lang="de-CH" sz="2200" dirty="0"/>
              <a:t> (</a:t>
            </a:r>
            <a:r>
              <a:rPr lang="de-CH" sz="2200" dirty="0" smtClean="0"/>
              <a:t>Haushälter/-innen, </a:t>
            </a:r>
            <a:r>
              <a:rPr lang="de-CH" sz="2200" dirty="0"/>
              <a:t>die in einem fremden Haushalt tätig sind).</a:t>
            </a:r>
          </a:p>
          <a:p>
            <a:pPr>
              <a:spcAft>
                <a:spcPts val="600"/>
              </a:spcAft>
            </a:pPr>
            <a:r>
              <a:rPr lang="de-CH" sz="2400" dirty="0"/>
              <a:t>Das </a:t>
            </a:r>
            <a:r>
              <a:rPr lang="de-CH" sz="2400" dirty="0" err="1"/>
              <a:t>ArG</a:t>
            </a:r>
            <a:r>
              <a:rPr lang="de-CH" sz="2400" dirty="0"/>
              <a:t> ist für die öffentliche Verwaltung im Grundsatz nicht anwendbar (Art. 2 Abs. 1 </a:t>
            </a:r>
            <a:r>
              <a:rPr lang="de-CH" sz="2400" dirty="0" err="1"/>
              <a:t>lit</a:t>
            </a:r>
            <a:r>
              <a:rPr lang="de-CH" sz="2400" dirty="0"/>
              <a:t>. a </a:t>
            </a:r>
            <a:r>
              <a:rPr lang="de-CH" sz="2400" dirty="0" err="1"/>
              <a:t>ArG</a:t>
            </a:r>
            <a:r>
              <a:rPr lang="de-CH" sz="2400" dirty="0"/>
              <a:t>).</a:t>
            </a:r>
          </a:p>
          <a:p>
            <a:pPr>
              <a:spcAft>
                <a:spcPts val="600"/>
              </a:spcAft>
            </a:pPr>
            <a:r>
              <a:rPr lang="de-CH" sz="2400" dirty="0"/>
              <a:t>Die Vorschriften des </a:t>
            </a:r>
            <a:r>
              <a:rPr lang="de-CH" sz="2400" dirty="0" err="1"/>
              <a:t>ArG</a:t>
            </a:r>
            <a:r>
              <a:rPr lang="de-CH" sz="2400" dirty="0"/>
              <a:t> über den Gesundheitsschutz sind für den öffentlich-rechtlichen Dienst jedoch anwendbar (Art. 3a </a:t>
            </a:r>
            <a:r>
              <a:rPr lang="de-CH" sz="2400" dirty="0" err="1"/>
              <a:t>lit</a:t>
            </a:r>
            <a:r>
              <a:rPr lang="de-CH" sz="2400" dirty="0"/>
              <a:t>. a </a:t>
            </a:r>
            <a:r>
              <a:rPr lang="de-CH" sz="2400" dirty="0" err="1"/>
              <a:t>ArG</a:t>
            </a:r>
            <a:r>
              <a:rPr lang="de-CH" sz="2400" dirty="0"/>
              <a:t>): </a:t>
            </a:r>
          </a:p>
          <a:p>
            <a:pPr lvl="1"/>
            <a:r>
              <a:rPr lang="de-CH" sz="2200" b="1" dirty="0"/>
              <a:t>Art. 6 </a:t>
            </a:r>
            <a:r>
              <a:rPr lang="de-CH" sz="2200" b="1" dirty="0" err="1"/>
              <a:t>ArG</a:t>
            </a:r>
            <a:r>
              <a:rPr lang="de-CH" sz="2200" b="1" dirty="0"/>
              <a:t> </a:t>
            </a:r>
            <a:r>
              <a:rPr lang="de-CH" sz="2200" dirty="0"/>
              <a:t>(allgemeine Pflichten zum Gesundheitsschutz) </a:t>
            </a:r>
          </a:p>
          <a:p>
            <a:pPr lvl="1"/>
            <a:r>
              <a:rPr lang="de-CH" sz="2200" b="1" dirty="0"/>
              <a:t>Art. 35 </a:t>
            </a:r>
            <a:r>
              <a:rPr lang="de-CH" sz="2200" b="1" dirty="0" err="1"/>
              <a:t>ArG</a:t>
            </a:r>
            <a:r>
              <a:rPr lang="de-CH" sz="2200" b="1" dirty="0"/>
              <a:t> </a:t>
            </a:r>
            <a:r>
              <a:rPr lang="de-CH" sz="2200" dirty="0"/>
              <a:t>(Gesundheitsschutz bei Mutterschaft) </a:t>
            </a:r>
          </a:p>
          <a:p>
            <a:pPr lvl="1"/>
            <a:r>
              <a:rPr lang="de-CH" sz="2200" b="1" dirty="0"/>
              <a:t>Art. 36a </a:t>
            </a:r>
            <a:r>
              <a:rPr lang="de-CH" sz="2200" b="1" dirty="0" err="1"/>
              <a:t>ArG</a:t>
            </a:r>
            <a:r>
              <a:rPr lang="de-CH" sz="2200" b="1" dirty="0"/>
              <a:t> </a:t>
            </a:r>
            <a:r>
              <a:rPr lang="de-CH" sz="2200" dirty="0"/>
              <a:t>(Grundlage für Verordnungen durch den Bundesrat)</a:t>
            </a:r>
            <a:endParaRPr lang="de-CH" sz="2600" dirty="0"/>
          </a:p>
          <a:p>
            <a:pPr lvl="1"/>
            <a:endParaRPr lang="de-CH" dirty="0"/>
          </a:p>
          <a:p>
            <a:pPr lvl="1"/>
            <a:endParaRPr lang="de-CH" dirty="0"/>
          </a:p>
          <a:p>
            <a:pPr lvl="1"/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095F62-8979-4B29-B06B-E3935D2EB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3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63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Gesundheitsschutz im Homeoffice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8" y="1196752"/>
            <a:ext cx="9645534" cy="5167536"/>
          </a:xfrm>
        </p:spPr>
        <p:txBody>
          <a:bodyPr>
            <a:normAutofit fontScale="55000" lnSpcReduction="20000"/>
          </a:bodyPr>
          <a:lstStyle/>
          <a:p>
            <a:pPr>
              <a:spcAft>
                <a:spcPts val="600"/>
              </a:spcAft>
            </a:pPr>
            <a:r>
              <a:rPr lang="de-DE" sz="4400" dirty="0">
                <a:solidFill>
                  <a:srgbClr val="000000"/>
                </a:solidFill>
              </a:rPr>
              <a:t>Gesundheitsvorschriften des </a:t>
            </a:r>
            <a:r>
              <a:rPr lang="de-DE" sz="4400" dirty="0" err="1">
                <a:solidFill>
                  <a:srgbClr val="000000"/>
                </a:solidFill>
              </a:rPr>
              <a:t>ArG</a:t>
            </a:r>
            <a:r>
              <a:rPr lang="de-DE" sz="4400" dirty="0">
                <a:solidFill>
                  <a:srgbClr val="000000"/>
                </a:solidFill>
              </a:rPr>
              <a:t> gelten auch im Homeoffice: Arbeitgeber hat zum Schutz der Gesundheit der </a:t>
            </a:r>
            <a:r>
              <a:rPr lang="de-DE" sz="4400" dirty="0" err="1">
                <a:solidFill>
                  <a:srgbClr val="000000"/>
                </a:solidFill>
              </a:rPr>
              <a:t>Arbeitnehmenden</a:t>
            </a:r>
            <a:r>
              <a:rPr lang="de-DE" sz="4400" dirty="0">
                <a:solidFill>
                  <a:srgbClr val="000000"/>
                </a:solidFill>
              </a:rPr>
              <a:t> alle notwendigen </a:t>
            </a:r>
            <a:r>
              <a:rPr lang="de-DE" sz="4400" dirty="0" err="1">
                <a:solidFill>
                  <a:srgbClr val="000000"/>
                </a:solidFill>
              </a:rPr>
              <a:t>Massnahmen</a:t>
            </a:r>
            <a:r>
              <a:rPr lang="de-DE" sz="4400" dirty="0">
                <a:solidFill>
                  <a:srgbClr val="000000"/>
                </a:solidFill>
              </a:rPr>
              <a:t> zu treffen (Art. 6 Abs. 1 </a:t>
            </a:r>
            <a:r>
              <a:rPr lang="de-DE" sz="4400" dirty="0" err="1">
                <a:solidFill>
                  <a:srgbClr val="000000"/>
                </a:solidFill>
              </a:rPr>
              <a:t>ArG</a:t>
            </a:r>
            <a:r>
              <a:rPr lang="de-DE" sz="4400" dirty="0">
                <a:solidFill>
                  <a:srgbClr val="000000"/>
                </a:solidFill>
              </a:rPr>
              <a:t>).</a:t>
            </a:r>
          </a:p>
          <a:p>
            <a:pPr lvl="0">
              <a:spcAft>
                <a:spcPts val="600"/>
              </a:spcAft>
            </a:pPr>
            <a:r>
              <a:rPr lang="de-DE" sz="4400" dirty="0" err="1">
                <a:solidFill>
                  <a:srgbClr val="000000"/>
                </a:solidFill>
              </a:rPr>
              <a:t>Arbeitnehmende</a:t>
            </a:r>
            <a:r>
              <a:rPr lang="de-DE" sz="4400" dirty="0">
                <a:solidFill>
                  <a:srgbClr val="000000"/>
                </a:solidFill>
              </a:rPr>
              <a:t> sind verpflichtet, Weisungen der Arbeitgeber bezüglich Gesundheitsvorsorge zu befolgen (Art. 6 Abs. 3 </a:t>
            </a:r>
            <a:r>
              <a:rPr lang="de-DE" sz="4400" dirty="0" err="1">
                <a:solidFill>
                  <a:srgbClr val="000000"/>
                </a:solidFill>
              </a:rPr>
              <a:t>ArG</a:t>
            </a:r>
            <a:r>
              <a:rPr lang="de-DE" sz="4400" dirty="0">
                <a:solidFill>
                  <a:srgbClr val="000000"/>
                </a:solidFill>
              </a:rPr>
              <a:t>).</a:t>
            </a:r>
          </a:p>
          <a:p>
            <a:pPr lvl="0">
              <a:spcAft>
                <a:spcPts val="600"/>
              </a:spcAft>
            </a:pPr>
            <a:r>
              <a:rPr lang="de-CH" sz="4400" dirty="0">
                <a:solidFill>
                  <a:srgbClr val="000000"/>
                </a:solidFill>
              </a:rPr>
              <a:t>Arbeitgeber hat seine Mitarbeitenden durch technische Massnahmen oder Gestaltung der Arbeitsabläufe so auszurüsten, dass aus ständiger Erreichbarkeit keine Gefährdung für Arbeitnehmer entsteht (Art. 6 </a:t>
            </a:r>
            <a:r>
              <a:rPr lang="de-CH" sz="4400" dirty="0" err="1">
                <a:solidFill>
                  <a:srgbClr val="000000"/>
                </a:solidFill>
              </a:rPr>
              <a:t>ArG</a:t>
            </a:r>
            <a:r>
              <a:rPr lang="de-CH" sz="4400" dirty="0">
                <a:solidFill>
                  <a:srgbClr val="000000"/>
                </a:solidFill>
              </a:rPr>
              <a:t> und Art. 2 ArGV 3).</a:t>
            </a:r>
          </a:p>
          <a:p>
            <a:pPr lvl="0"/>
            <a:r>
              <a:rPr lang="de-CH" sz="4400" dirty="0">
                <a:solidFill>
                  <a:srgbClr val="000000"/>
                </a:solidFill>
              </a:rPr>
              <a:t>Festlegung von präzisen Arbeitszeiten inkl. Bereitschaftszeit und Zeiten, in denen keine Erreichbarkeit besteht (Geräte ausschalten).</a:t>
            </a:r>
          </a:p>
          <a:p>
            <a:pPr lvl="0"/>
            <a:r>
              <a:rPr lang="de-DE" sz="4400" dirty="0"/>
              <a:t>Anforderungen an Arbeitsplatz hinsichtlich Raum- und Lichtverhältnisse sowie an Arbeitsgeräte müssen erfüllt sein.</a:t>
            </a:r>
          </a:p>
          <a:p>
            <a:pPr lvl="0"/>
            <a:r>
              <a:rPr lang="de-DE" sz="4400" dirty="0" err="1"/>
              <a:t>Massnahmen</a:t>
            </a:r>
            <a:r>
              <a:rPr lang="de-DE" sz="4400" dirty="0"/>
              <a:t> gegen soziale Isolation im Homeoffice.</a:t>
            </a:r>
            <a:endParaRPr lang="de-CH" sz="4400" dirty="0"/>
          </a:p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4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22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Gesundheitsschutz – ArGV 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196752"/>
            <a:ext cx="9799671" cy="5167536"/>
          </a:xfrm>
        </p:spPr>
        <p:txBody>
          <a:bodyPr>
            <a:normAutofit/>
          </a:bodyPr>
          <a:lstStyle/>
          <a:p>
            <a:r>
              <a:rPr lang="de-CH" sz="2400" dirty="0"/>
              <a:t>Konkretisierung von Art. 6 </a:t>
            </a:r>
            <a:r>
              <a:rPr lang="de-CH" sz="2400" dirty="0" err="1"/>
              <a:t>ArG</a:t>
            </a:r>
            <a:endParaRPr lang="de-CH" sz="2400" dirty="0"/>
          </a:p>
          <a:p>
            <a:pPr>
              <a:spcAft>
                <a:spcPts val="600"/>
              </a:spcAft>
            </a:pPr>
            <a:r>
              <a:rPr lang="de-CH" sz="2400" dirty="0"/>
              <a:t>Grundsatz in Art. 2 ArGV 3</a:t>
            </a:r>
          </a:p>
          <a:p>
            <a:pPr lvl="1"/>
            <a:r>
              <a:rPr lang="de-DE" sz="2200" dirty="0"/>
              <a:t>Arbeitsplätze und Arbeitssysteme sind so zu gestalten, dass es keine beeinträchtigende Auswirkungen auf die </a:t>
            </a:r>
            <a:r>
              <a:rPr lang="de-DE" sz="2200" dirty="0" err="1"/>
              <a:t>Arbeitnehmenden</a:t>
            </a:r>
            <a:r>
              <a:rPr lang="de-DE" sz="2200" dirty="0"/>
              <a:t> gibt.</a:t>
            </a:r>
          </a:p>
          <a:p>
            <a:pPr lvl="1"/>
            <a:r>
              <a:rPr lang="de-DE" sz="2200" dirty="0"/>
              <a:t>Kosten </a:t>
            </a:r>
            <a:r>
              <a:rPr lang="de-DE" sz="2200" dirty="0" smtClean="0"/>
              <a:t>für </a:t>
            </a:r>
            <a:r>
              <a:rPr lang="de-DE" sz="2200" dirty="0"/>
              <a:t>Schutz- und </a:t>
            </a:r>
            <a:r>
              <a:rPr lang="de-DE" sz="2200" dirty="0" err="1"/>
              <a:t>Vorsorgemassnahmen</a:t>
            </a:r>
            <a:r>
              <a:rPr lang="de-DE" sz="2200" dirty="0"/>
              <a:t> gehen zu Lasten des Arbeitgebers.</a:t>
            </a:r>
          </a:p>
          <a:p>
            <a:pPr lvl="1"/>
            <a:r>
              <a:rPr lang="de-DE" sz="2200" dirty="0" err="1"/>
              <a:t>Massnahmen</a:t>
            </a:r>
            <a:r>
              <a:rPr lang="de-DE" sz="2200" dirty="0"/>
              <a:t> müssen </a:t>
            </a:r>
            <a:r>
              <a:rPr lang="de-DE" sz="2200" dirty="0" err="1"/>
              <a:t>verhältnismässig</a:t>
            </a:r>
            <a:r>
              <a:rPr lang="de-DE" sz="2200" dirty="0"/>
              <a:t> sein.</a:t>
            </a:r>
            <a:endParaRPr lang="de-CH" sz="2200" dirty="0"/>
          </a:p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5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67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Gesundheitsschutz – ArGV 3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196752"/>
            <a:ext cx="9799671" cy="5167536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CH" sz="2400" dirty="0"/>
              <a:t>Enthält Anforderungen an:</a:t>
            </a:r>
          </a:p>
          <a:p>
            <a:pPr lvl="1"/>
            <a:r>
              <a:rPr lang="de-CH" sz="2200" dirty="0"/>
              <a:t>Gebäude und Räume</a:t>
            </a:r>
          </a:p>
          <a:p>
            <a:pPr lvl="1"/>
            <a:r>
              <a:rPr lang="de-CH" sz="2200" dirty="0"/>
              <a:t>Beleuchtung, Raumklima, Lärm und Vibrationen</a:t>
            </a:r>
          </a:p>
          <a:p>
            <a:pPr lvl="1"/>
            <a:r>
              <a:rPr lang="de-CH" sz="2200" dirty="0"/>
              <a:t>Arbeitsplätze</a:t>
            </a:r>
          </a:p>
          <a:p>
            <a:pPr lvl="1"/>
            <a:r>
              <a:rPr lang="de-CH" sz="2200" dirty="0"/>
              <a:t>Tragen von Lasten</a:t>
            </a:r>
          </a:p>
          <a:p>
            <a:pPr lvl="1"/>
            <a:r>
              <a:rPr lang="de-CH" sz="2200" dirty="0"/>
              <a:t>Überwachung der </a:t>
            </a:r>
            <a:r>
              <a:rPr lang="de-CH" sz="2200" dirty="0" smtClean="0"/>
              <a:t>Arbeitnehmenden</a:t>
            </a:r>
            <a:endParaRPr lang="de-CH" sz="2200" dirty="0"/>
          </a:p>
          <a:p>
            <a:pPr lvl="1"/>
            <a:r>
              <a:rPr lang="de-CH" sz="2200" dirty="0"/>
              <a:t>Persönliche Schutzausrüstung und Arbeitskleidung</a:t>
            </a:r>
          </a:p>
          <a:p>
            <a:pPr lvl="1"/>
            <a:r>
              <a:rPr lang="de-CH" sz="2200" dirty="0"/>
              <a:t>Garderoben, Waschanlagen, Toiletten, Ess- und Aufenthaltsräume, Erste Hilfe</a:t>
            </a:r>
          </a:p>
          <a:p>
            <a:pPr lvl="1"/>
            <a:r>
              <a:rPr lang="de-CH" sz="2200" dirty="0"/>
              <a:t>Instandhaltung und Reinigung</a:t>
            </a:r>
          </a:p>
          <a:p>
            <a:pPr lvl="1"/>
            <a:r>
              <a:rPr lang="de-CH" sz="2200" dirty="0"/>
              <a:t>Nicht explizit: Bildschirmarbeit </a:t>
            </a:r>
          </a:p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6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62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Gesundheitsschutz – UVG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196752"/>
            <a:ext cx="9799671" cy="5167536"/>
          </a:xfrm>
        </p:spPr>
        <p:txBody>
          <a:bodyPr>
            <a:normAutofit/>
          </a:bodyPr>
          <a:lstStyle/>
          <a:p>
            <a:r>
              <a:rPr lang="de-CH" sz="2400" b="1" dirty="0"/>
              <a:t>UVG</a:t>
            </a:r>
            <a:r>
              <a:rPr lang="de-CH" sz="2400" dirty="0"/>
              <a:t> enthält zahlreiche Bestimmungen zum Gesundheitsschutz im Sinne von präventiven Massnahmen (Art. 82 f. UVG).</a:t>
            </a:r>
          </a:p>
          <a:p>
            <a:r>
              <a:rPr lang="de-CH" sz="2400" dirty="0"/>
              <a:t>UVG differenziert nicht zwischen privaten und öffentlich-rechtlichen </a:t>
            </a:r>
            <a:r>
              <a:rPr lang="de-CH" sz="2400" dirty="0" err="1"/>
              <a:t>Arbeitnehmenden</a:t>
            </a:r>
            <a:r>
              <a:rPr lang="de-CH" sz="2400" dirty="0"/>
              <a:t> und ist daher auf den öffentlichen Dienst uneingeschränkt anwendbar.</a:t>
            </a:r>
          </a:p>
          <a:p>
            <a:r>
              <a:rPr lang="de-CH" sz="2400" dirty="0"/>
              <a:t>Allenfalls Abgrenzungsprobleme zwischen </a:t>
            </a:r>
            <a:r>
              <a:rPr lang="de-CH" sz="2400" dirty="0" smtClean="0"/>
              <a:t>BU </a:t>
            </a:r>
            <a:r>
              <a:rPr lang="de-CH" sz="2400" dirty="0"/>
              <a:t>und NBU.</a:t>
            </a:r>
          </a:p>
          <a:p>
            <a:endParaRPr lang="de-CH" sz="2400" dirty="0"/>
          </a:p>
          <a:p>
            <a:r>
              <a:rPr lang="de-CH" sz="2400" b="1" dirty="0"/>
              <a:t>VUV</a:t>
            </a:r>
            <a:r>
              <a:rPr lang="de-CH" sz="2400" dirty="0"/>
              <a:t> enthält ähnliche Bestimmungen wie die ArGV 3.</a:t>
            </a:r>
          </a:p>
          <a:p>
            <a:r>
              <a:rPr lang="de-CH" sz="2400" dirty="0"/>
              <a:t>Sicherheitsanforderungen an Räume, Arbeitsmittel, Arbeitsumgebung und Arbeitsorganisation.</a:t>
            </a:r>
          </a:p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7</a:t>
            </a:r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18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Unfallversicherungsschutz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64" y="212295"/>
            <a:ext cx="2857500" cy="160020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9797" y="1484784"/>
            <a:ext cx="9772667" cy="3501284"/>
          </a:xfrm>
        </p:spPr>
        <p:txBody>
          <a:bodyPr>
            <a:normAutofit/>
          </a:bodyPr>
          <a:lstStyle/>
          <a:p>
            <a:r>
              <a:rPr lang="de-CH" sz="2400" dirty="0"/>
              <a:t>Alle Arbeitnehmenden sind </a:t>
            </a:r>
            <a:br>
              <a:rPr lang="de-CH" sz="2400" dirty="0"/>
            </a:br>
            <a:r>
              <a:rPr lang="de-CH" sz="2400" dirty="0" smtClean="0"/>
              <a:t>obligatorisch </a:t>
            </a:r>
            <a:r>
              <a:rPr lang="de-CH" sz="2400" dirty="0"/>
              <a:t>gegen Betriebs- </a:t>
            </a:r>
            <a:r>
              <a:rPr lang="de-CH" sz="2400" dirty="0" smtClean="0"/>
              <a:t>wie auch </a:t>
            </a:r>
            <a:r>
              <a:rPr lang="de-CH" sz="2400" dirty="0" err="1" smtClean="0"/>
              <a:t>auch</a:t>
            </a:r>
            <a:r>
              <a:rPr lang="de-CH" sz="2400" dirty="0" smtClean="0"/>
              <a:t> </a:t>
            </a:r>
            <a:r>
              <a:rPr lang="de-CH" sz="2400" dirty="0"/>
              <a:t>Nichtbetriebsunfälle (wenn wöchentliche Arbeitszeit mehr als 8 Stunden) versichert.</a:t>
            </a:r>
          </a:p>
          <a:p>
            <a:r>
              <a:rPr lang="de-CH" sz="2400" dirty="0"/>
              <a:t>Unfälle auf dem Arbeitsweg gelten als Betriebsunfall.</a:t>
            </a:r>
          </a:p>
          <a:p>
            <a:r>
              <a:rPr lang="de-CH" sz="2400" dirty="0"/>
              <a:t>Unfalldeckung auch unterwegs im Park oder </a:t>
            </a:r>
            <a:r>
              <a:rPr lang="de-CH" sz="2400" dirty="0" smtClean="0"/>
              <a:t>Ferienhaus - </a:t>
            </a:r>
            <a:r>
              <a:rPr lang="de-CH" sz="2400" dirty="0"/>
              <a:t>entscheidend </a:t>
            </a:r>
            <a:r>
              <a:rPr lang="de-CH" sz="2400" dirty="0" smtClean="0"/>
              <a:t>ist, dass der Unfall </a:t>
            </a:r>
            <a:r>
              <a:rPr lang="de-CH" sz="2400" dirty="0"/>
              <a:t>im Rahmen der beruflichen </a:t>
            </a:r>
            <a:r>
              <a:rPr lang="de-CH" sz="2400" dirty="0" smtClean="0"/>
              <a:t>Tätigkeit passiert.</a:t>
            </a:r>
            <a:endParaRPr lang="de-CH" sz="2400" dirty="0"/>
          </a:p>
          <a:p>
            <a:r>
              <a:rPr lang="de-CH" sz="2400" dirty="0"/>
              <a:t>Unfall in der Freizeit ist Nichtberufsunfall.</a:t>
            </a:r>
          </a:p>
          <a:p>
            <a:endParaRPr lang="de-CH" dirty="0"/>
          </a:p>
          <a:p>
            <a:pPr lvl="1"/>
            <a:endParaRPr lang="de-CH" dirty="0"/>
          </a:p>
          <a:p>
            <a:pPr lvl="1"/>
            <a:endParaRPr lang="de-CH" dirty="0"/>
          </a:p>
          <a:p>
            <a:endParaRPr lang="de-CH" dirty="0"/>
          </a:p>
          <a:p>
            <a:pPr lvl="1"/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 smtClean="0">
                <a:solidFill>
                  <a:srgbClr val="000000"/>
                </a:solidFill>
              </a:rPr>
              <a:t>8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264352" y="1597051"/>
            <a:ext cx="25202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CH" sz="800" dirty="0">
                <a:solidFill>
                  <a:srgbClr val="000000"/>
                </a:solidFill>
                <a:latin typeface="Arial" charset="0"/>
              </a:rPr>
              <a:t>Bild: </a:t>
            </a:r>
            <a:r>
              <a:rPr lang="de-CH" sz="800" dirty="0" err="1">
                <a:solidFill>
                  <a:srgbClr val="000000"/>
                </a:solidFill>
                <a:latin typeface="Arial" charset="0"/>
              </a:rPr>
              <a:t>Antonioguillem</a:t>
            </a:r>
            <a:endParaRPr lang="de-CH" sz="8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214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65265" y="1268761"/>
            <a:ext cx="9645535" cy="4896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sz="2400" dirty="0"/>
              <a:t>Bei Hypersensibilität oder zu lauten Büros: Fürsorgepflicht des Arbeitgebers muss verhältnismässig ausgestaltet werden:</a:t>
            </a:r>
          </a:p>
          <a:p>
            <a:r>
              <a:rPr lang="de-CH" sz="2400" dirty="0"/>
              <a:t>Kleinbüro kann effektiv nicht eingerichtet werden.</a:t>
            </a:r>
          </a:p>
          <a:p>
            <a:r>
              <a:rPr lang="de-CH" sz="2400" dirty="0"/>
              <a:t>Laut Gericht hätte vom Arbeitgeber in dieser Situation zwar tatsächlich nicht verlangt werden können, dass für die </a:t>
            </a:r>
            <a:r>
              <a:rPr lang="de-CH" sz="2400" dirty="0" smtClean="0"/>
              <a:t>Person </a:t>
            </a:r>
            <a:r>
              <a:rPr lang="de-CH" sz="2400" dirty="0"/>
              <a:t>extra ein Kleinbüro gebaut werde.</a:t>
            </a:r>
          </a:p>
          <a:p>
            <a:r>
              <a:rPr lang="de-CH" sz="2400" dirty="0"/>
              <a:t>Dann ist auf «mildere» Massnahme zurückzugreifen: Homeoffice.</a:t>
            </a:r>
          </a:p>
          <a:p>
            <a:r>
              <a:rPr lang="de-CH" sz="2400" dirty="0"/>
              <a:t>Bei «Gesunden»: grundsätzlich kein Anspruch auf Arbeit im Homeoffice.</a:t>
            </a:r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5265" y="260648"/>
            <a:ext cx="9563183" cy="639352"/>
          </a:xfrm>
        </p:spPr>
        <p:txBody>
          <a:bodyPr>
            <a:normAutofit/>
          </a:bodyPr>
          <a:lstStyle/>
          <a:p>
            <a:r>
              <a:rPr lang="de-CH" dirty="0"/>
              <a:t>Anspruch auf Homeoffice?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7004552" y="51805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F7EDF3-88AB-4F38-B0A0-13FACE76112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7355050"/>
      </p:ext>
    </p:extLst>
  </p:cSld>
  <p:clrMapOvr>
    <a:masterClrMapping/>
  </p:clrMapOvr>
</p:sld>
</file>

<file path=ppt/theme/theme1.xml><?xml version="1.0" encoding="utf-8"?>
<a:theme xmlns:a="http://schemas.openxmlformats.org/drawingml/2006/main" name="D-SGB-Powerpointvorlage_weiss">
  <a:themeElements>
    <a:clrScheme name="Präsentation SG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 SGB">
      <a:majorFont>
        <a:latin typeface="Futura Hv BT"/>
        <a:ea typeface=""/>
        <a:cs typeface=""/>
      </a:majorFont>
      <a:minorFont>
        <a:latin typeface="Futura Md B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S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-SGB-Powerpointvorlage_weiss">
  <a:themeElements>
    <a:clrScheme name="Präsentation SG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 SGB">
      <a:majorFont>
        <a:latin typeface="Futura Hv BT"/>
        <a:ea typeface=""/>
        <a:cs typeface=""/>
      </a:majorFont>
      <a:minorFont>
        <a:latin typeface="Futura Md BT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äsentation SG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 SG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 SG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Microsoft Office PowerPoint</Application>
  <PresentationFormat>Grand écran</PresentationFormat>
  <Paragraphs>167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16</vt:i4>
      </vt:variant>
    </vt:vector>
  </HeadingPairs>
  <TitlesOfParts>
    <vt:vector size="27" baseType="lpstr">
      <vt:lpstr>Arial</vt:lpstr>
      <vt:lpstr>Calibri</vt:lpstr>
      <vt:lpstr>Futura Bk BT</vt:lpstr>
      <vt:lpstr>Futura Hv BT</vt:lpstr>
      <vt:lpstr>Futura Md BT</vt:lpstr>
      <vt:lpstr>NimbusSanNov</vt:lpstr>
      <vt:lpstr>NimbusSanNovSemBol</vt:lpstr>
      <vt:lpstr>Wingdings</vt:lpstr>
      <vt:lpstr>D-SGB-Powerpointvorlage_weiss</vt:lpstr>
      <vt:lpstr>Benutzerdefiniertes Design</vt:lpstr>
      <vt:lpstr>1_D-SGB-Powerpointvorlage_weiss</vt:lpstr>
      <vt:lpstr>  Homeoffice – eine Kontextualisierung zwischen geltendem Recht und gewerkschaftlichen Forderungen  Branchenlösung NPO  Dr. iur. Luca Cirigliano  Zentralsekretär SGB  </vt:lpstr>
      <vt:lpstr>Ausgangslage</vt:lpstr>
      <vt:lpstr>Anwendbarkeit des ArG bei Homeoffice</vt:lpstr>
      <vt:lpstr>Gesundheitsschutz im Homeoffice </vt:lpstr>
      <vt:lpstr>Gesundheitsschutz – ArGV 3</vt:lpstr>
      <vt:lpstr>Gesundheitsschutz – ArGV 3</vt:lpstr>
      <vt:lpstr>Gesundheitsschutz – UVG</vt:lpstr>
      <vt:lpstr>Unfallversicherungsschutz</vt:lpstr>
      <vt:lpstr>Anspruch auf Homeoffice?</vt:lpstr>
      <vt:lpstr>Anspruch auf Homeoffice?</vt:lpstr>
      <vt:lpstr>Verpflichtung zu Homeoffice?</vt:lpstr>
      <vt:lpstr>Recht auf Rückkehr?</vt:lpstr>
      <vt:lpstr>Ergonomie am Arbeitsplatz</vt:lpstr>
      <vt:lpstr>Ergonomie am Arbeitsplatz</vt:lpstr>
      <vt:lpstr>Best Practice/Empfehlungen</vt:lpstr>
      <vt:lpstr>Reader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Luca Cirigliano</dc:creator>
  <cp:lastModifiedBy> </cp:lastModifiedBy>
  <cp:revision>77</cp:revision>
  <dcterms:created xsi:type="dcterms:W3CDTF">2021-11-04T14:50:17Z</dcterms:created>
  <dcterms:modified xsi:type="dcterms:W3CDTF">2022-06-10T10:16:57Z</dcterms:modified>
</cp:coreProperties>
</file>